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1" r:id="rId1"/>
    <p:sldMasterId id="2147483707" r:id="rId2"/>
  </p:sldMasterIdLst>
  <p:notesMasterIdLst>
    <p:notesMasterId r:id="rId25"/>
  </p:notesMasterIdLst>
  <p:handoutMasterIdLst>
    <p:handoutMasterId r:id="rId26"/>
  </p:handoutMasterIdLst>
  <p:sldIdLst>
    <p:sldId id="328" r:id="rId3"/>
    <p:sldId id="411" r:id="rId4"/>
    <p:sldId id="401" r:id="rId5"/>
    <p:sldId id="412" r:id="rId6"/>
    <p:sldId id="433" r:id="rId7"/>
    <p:sldId id="402" r:id="rId8"/>
    <p:sldId id="418" r:id="rId9"/>
    <p:sldId id="434" r:id="rId10"/>
    <p:sldId id="410" r:id="rId11"/>
    <p:sldId id="432" r:id="rId12"/>
    <p:sldId id="413" r:id="rId13"/>
    <p:sldId id="308" r:id="rId14"/>
    <p:sldId id="414" r:id="rId15"/>
    <p:sldId id="419" r:id="rId16"/>
    <p:sldId id="425" r:id="rId17"/>
    <p:sldId id="422" r:id="rId18"/>
    <p:sldId id="423" r:id="rId19"/>
    <p:sldId id="424" r:id="rId20"/>
    <p:sldId id="420" r:id="rId21"/>
    <p:sldId id="421" r:id="rId22"/>
    <p:sldId id="430" r:id="rId23"/>
    <p:sldId id="426" r:id="rId24"/>
  </p:sldIdLst>
  <p:sldSz cx="9144000" cy="6858000" type="screen4x3"/>
  <p:notesSz cx="7102475" cy="93884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AB67"/>
    <a:srgbClr val="EABB10"/>
    <a:srgbClr val="008080"/>
    <a:srgbClr val="FF0000"/>
    <a:srgbClr val="0000FF"/>
    <a:srgbClr val="3F15D9"/>
    <a:srgbClr val="D31B6E"/>
    <a:srgbClr val="FFFF00"/>
    <a:srgbClr val="37A2B7"/>
    <a:srgbClr val="008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5933" autoAdjust="0"/>
    <p:restoredTop sz="95284" autoAdjust="0"/>
  </p:normalViewPr>
  <p:slideViewPr>
    <p:cSldViewPr>
      <p:cViewPr>
        <p:scale>
          <a:sx n="80" d="100"/>
          <a:sy n="80" d="100"/>
        </p:scale>
        <p:origin x="-85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>
      <p:cViewPr>
        <p:scale>
          <a:sx n="100" d="100"/>
          <a:sy n="100" d="100"/>
        </p:scale>
        <p:origin x="-1938" y="-72"/>
      </p:cViewPr>
      <p:guideLst>
        <p:guide orient="horz" pos="2957"/>
        <p:guide pos="22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4C1F279C-F59C-44A2-8040-B5EFD71A04F3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319D3B1E-F872-4E8C-A4B4-BF52D09B5B6E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229578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3093" y="0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/>
          <a:lstStyle>
            <a:lvl1pPr algn="r">
              <a:defRPr sz="1200"/>
            </a:lvl1pPr>
          </a:lstStyle>
          <a:p>
            <a:fld id="{6CA5D29F-A085-460E-984A-D80CA105125F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3325" y="703263"/>
            <a:ext cx="4695825" cy="35210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221" tIns="47111" rIns="94221" bIns="4711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10248" y="4459526"/>
            <a:ext cx="5681980" cy="4224814"/>
          </a:xfrm>
          <a:prstGeom prst="rect">
            <a:avLst/>
          </a:prstGeom>
        </p:spPr>
        <p:txBody>
          <a:bodyPr vert="horz" lIns="94221" tIns="47111" rIns="94221" bIns="47111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3093" y="8917422"/>
            <a:ext cx="3077739" cy="469424"/>
          </a:xfrm>
          <a:prstGeom prst="rect">
            <a:avLst/>
          </a:prstGeom>
        </p:spPr>
        <p:txBody>
          <a:bodyPr vert="horz" lIns="94221" tIns="47111" rIns="94221" bIns="47111" rtlCol="0" anchor="b"/>
          <a:lstStyle>
            <a:lvl1pPr algn="r">
              <a:defRPr sz="1200"/>
            </a:lvl1pPr>
          </a:lstStyle>
          <a:p>
            <a:fld id="{0AF8DEB9-D05A-4F4D-810B-E6E1DC0839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9235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defTabSz="924641">
              <a:spcBef>
                <a:spcPct val="0"/>
              </a:spcBef>
              <a:defRPr/>
            </a:pPr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A18A259-0528-4442-B901-9EDD21DFD7D6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1</a:t>
            </a:fld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  <a:buFontTx/>
              <a:buNone/>
            </a:pPr>
            <a:endParaRPr lang="en-US" dirty="0" smtClean="0">
              <a:latin typeface="Calibri" charset="0"/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187690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spcBef>
                <a:spcPct val="0"/>
              </a:spcBef>
            </a:pPr>
            <a:endParaRPr lang="en-US" dirty="0" smtClean="0">
              <a:latin typeface="Calibri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pPr eaLnBrk="1" hangingPunct="1">
              <a:spcBef>
                <a:spcPct val="0"/>
              </a:spcBef>
            </a:pPr>
            <a:r>
              <a:rPr lang="en-US" dirty="0" smtClean="0">
                <a:latin typeface="Calibri" charset="0"/>
              </a:rPr>
              <a:t> </a:t>
            </a:r>
          </a:p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fld id="{DF7F1863-8423-8E48-8D02-88636C918AC7}" type="datetime1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F7242FB-F25E-544B-B72F-E0B5A499AB48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82554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>
                <a:solidFill>
                  <a:prstClr val="black"/>
                </a:solidFill>
              </a:rPr>
              <a:pPr/>
              <a:t>11</a:t>
            </a:fld>
            <a:endParaRPr lang="en-US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23329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F8DEB9-D05A-4F4D-810B-E6E1DC083958}" type="slidenum">
              <a:rPr lang="en-US" smtClean="0"/>
              <a:pPr/>
              <a:t>12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645920"/>
          </a:xfrm>
        </p:spPr>
        <p:txBody>
          <a:bodyPr anchor="ctr"/>
          <a:lstStyle>
            <a:lvl1pPr marL="0" indent="0" algn="ctr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1"/>
          <p:cNvSpPr>
            <a:spLocks noGrp="1"/>
          </p:cNvSpPr>
          <p:nvPr>
            <p:ph type="title"/>
          </p:nvPr>
        </p:nvSpPr>
        <p:spPr>
          <a:xfrm>
            <a:off x="380999" y="1507668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accent4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5" name="Footer Placeholder 6"/>
          <p:cNvSpPr txBox="1">
            <a:spLocks/>
          </p:cNvSpPr>
          <p:nvPr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1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076960"/>
            <a:ext cx="1676400" cy="105664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2" name="Picture 11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776783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445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9" name="Content Placeholder 2"/>
          <p:cNvSpPr>
            <a:spLocks noGrp="1"/>
          </p:cNvSpPr>
          <p:nvPr>
            <p:ph idx="1"/>
          </p:nvPr>
        </p:nvSpPr>
        <p:spPr>
          <a:xfrm>
            <a:off x="2199640" y="1036320"/>
            <a:ext cx="6589252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2" name="Text Placeholder 2"/>
          <p:cNvSpPr>
            <a:spLocks noGrp="1"/>
          </p:cNvSpPr>
          <p:nvPr>
            <p:ph type="body" idx="10"/>
          </p:nvPr>
        </p:nvSpPr>
        <p:spPr>
          <a:xfrm>
            <a:off x="2199639" y="304800"/>
            <a:ext cx="6589252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rgbClr val="355D7E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14879509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Blank with Caption Lef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894080"/>
            <a:ext cx="1675660" cy="1084072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58561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Picture with Caption Left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blipFill rotWithShape="1">
            <a:blip r:embed="rId2" cstate="print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49352" y="21305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149352" y="985520"/>
            <a:ext cx="1675660" cy="992632"/>
          </a:xfrm>
        </p:spPr>
        <p:txBody>
          <a:bodyPr anchor="b"/>
          <a:lstStyle>
            <a:lvl1pPr algn="l">
              <a:defRPr sz="20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Picture Placeholder 2"/>
          <p:cNvSpPr>
            <a:spLocks noGrp="1"/>
          </p:cNvSpPr>
          <p:nvPr>
            <p:ph type="pic" idx="1"/>
          </p:nvPr>
        </p:nvSpPr>
        <p:spPr>
          <a:xfrm>
            <a:off x="2213286" y="304800"/>
            <a:ext cx="6625914" cy="5872480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19963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549143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/>
          <p:cNvSpPr>
            <a:spLocks noGrp="1"/>
          </p:cNvSpPr>
          <p:nvPr>
            <p:ph type="sldNum" sz="quarter" idx="10"/>
          </p:nvPr>
        </p:nvSpPr>
        <p:spPr>
          <a:xfrm>
            <a:off x="2" y="6569078"/>
            <a:ext cx="609600" cy="288925"/>
          </a:xfrm>
          <a:prstGeom prst="rect">
            <a:avLst/>
          </a:prstGeom>
        </p:spPr>
        <p:txBody>
          <a:bodyPr/>
          <a:lstStyle/>
          <a:p>
            <a:fld id="{CFC53C1E-EA2A-4099-BDC8-9BCDAEB0229E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itle 16"/>
          <p:cNvSpPr>
            <a:spLocks noGrp="1"/>
          </p:cNvSpPr>
          <p:nvPr>
            <p:ph type="title"/>
          </p:nvPr>
        </p:nvSpPr>
        <p:spPr>
          <a:xfrm>
            <a:off x="2819400" y="0"/>
            <a:ext cx="6324600" cy="1219200"/>
          </a:xfrm>
          <a:prstGeom prst="rect">
            <a:avLst/>
          </a:prstGeom>
        </p:spPr>
        <p:txBody>
          <a:bodyPr lIns="89879" tIns="44940" rIns="89879" bIns="44940" anchor="ctr"/>
          <a:lstStyle>
            <a:lvl1pPr marL="168524" indent="0" algn="l">
              <a:defRPr sz="28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548606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4638"/>
            <a:ext cx="8229600" cy="5851525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>
          <a:xfrm>
            <a:off x="4953000" y="6324600"/>
            <a:ext cx="4038600" cy="457200"/>
          </a:xfrm>
          <a:prstGeom prst="rect">
            <a:avLst/>
          </a:prstGeom>
          <a:solidFill>
            <a:srgbClr val="91353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857746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7" name="Picture 6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8318" y="6018062"/>
            <a:ext cx="2584532" cy="408405"/>
          </a:xfrm>
          <a:prstGeom prst="rect">
            <a:avLst/>
          </a:prstGeom>
        </p:spPr>
      </p:pic>
      <p:sp>
        <p:nvSpPr>
          <p:cNvPr id="8" name="Footer Placeholder 6"/>
          <p:cNvSpPr txBox="1">
            <a:spLocks/>
          </p:cNvSpPr>
          <p:nvPr userDrawn="1"/>
        </p:nvSpPr>
        <p:spPr>
          <a:xfrm>
            <a:off x="380999" y="6068327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100" b="1" kern="1200">
                <a:solidFill>
                  <a:srgbClr val="45454C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smtClean="0"/>
              <a:t>Month Day Year</a:t>
            </a: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274320" indent="-228600">
              <a:buFont typeface="Wingdings" charset="2"/>
              <a:buChar char="§"/>
              <a:defRPr/>
            </a:lvl1pPr>
            <a:lvl2pPr marL="548640" indent="-182880">
              <a:buFont typeface="Wingdings" charset="2"/>
              <a:buChar char="§"/>
              <a:defRPr/>
            </a:lvl2pPr>
            <a:lvl3pPr marL="822960" indent="-182880">
              <a:buFont typeface="Wingdings" charset="2"/>
              <a:buChar char="§"/>
              <a:defRPr/>
            </a:lvl3pPr>
            <a:lvl4pPr marL="1097280" indent="-182880">
              <a:buFont typeface="Wingdings" charset="2"/>
              <a:buChar char="§"/>
              <a:defRPr/>
            </a:lvl4pPr>
            <a:lvl5pPr marL="1280160" indent="-182880">
              <a:buFont typeface="Wingdings" charset="2"/>
              <a:buChar char="§"/>
              <a:defRPr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Book Antiqua"/>
                <a:cs typeface="Book Antiqua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5" name="Picture 4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  <p:pic>
        <p:nvPicPr>
          <p:cNvPr id="8" name="Picture 7" descr="CDE LOGO TEST.png"/>
          <p:cNvPicPr>
            <a:picLocks noChangeAspect="1"/>
          </p:cNvPicPr>
          <p:nvPr userDrawn="1"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hf hdr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Section Divider">
    <p:bg>
      <p:bgPr>
        <a:solidFill>
          <a:schemeClr val="accent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2"/>
          <p:cNvSpPr>
            <a:spLocks noGrp="1"/>
          </p:cNvSpPr>
          <p:nvPr>
            <p:ph type="body" idx="1"/>
          </p:nvPr>
        </p:nvSpPr>
        <p:spPr>
          <a:xfrm>
            <a:off x="380999" y="3412607"/>
            <a:ext cx="8341851" cy="128131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400">
                <a:solidFill>
                  <a:srgbClr val="404040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Title 11"/>
          <p:cNvSpPr>
            <a:spLocks noGrp="1"/>
          </p:cNvSpPr>
          <p:nvPr>
            <p:ph type="title"/>
          </p:nvPr>
        </p:nvSpPr>
        <p:spPr>
          <a:xfrm>
            <a:off x="380999" y="1766687"/>
            <a:ext cx="8341851" cy="1645920"/>
          </a:xfrm>
        </p:spPr>
        <p:txBody>
          <a:bodyPr/>
          <a:lstStyle>
            <a:lvl1pPr algn="ctr">
              <a:defRPr sz="4200" spc="150" baseline="0"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9" name="Picture 8" descr="CDE LOGO TEST.png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09091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91159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660" y="1719072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91159" y="1722438"/>
            <a:ext cx="4040188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1159" y="2438399"/>
            <a:ext cx="4040188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20485" y="1722438"/>
            <a:ext cx="4041775" cy="639762"/>
          </a:xfrm>
        </p:spPr>
        <p:txBody>
          <a:bodyPr anchor="b"/>
          <a:lstStyle>
            <a:lvl1pPr marL="0" indent="0" algn="l">
              <a:buNone/>
              <a:defRPr sz="2400" b="1">
                <a:solidFill>
                  <a:srgbClr val="785F55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20485" y="2438399"/>
            <a:ext cx="4041775" cy="3687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Content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0999" y="1188720"/>
            <a:ext cx="6096001" cy="4969193"/>
          </a:xfrm>
        </p:spPr>
        <p:txBody>
          <a:bodyPr/>
          <a:lstStyle>
            <a:lvl1pPr>
              <a:defRPr sz="2400"/>
            </a:lvl1pPr>
            <a:lvl2pPr>
              <a:defRPr sz="24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060" y="2232152"/>
            <a:ext cx="1673352" cy="2816352"/>
          </a:xfrm>
        </p:spPr>
        <p:txBody>
          <a:bodyPr tIns="0"/>
          <a:lstStyle>
            <a:lvl1pPr marL="0" indent="0">
              <a:buNone/>
              <a:defRPr sz="14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>
          <a:xfrm>
            <a:off x="7159752" y="1096962"/>
            <a:ext cx="1675660" cy="1033590"/>
          </a:xfrm>
        </p:spPr>
        <p:txBody>
          <a:bodyPr anchor="b"/>
          <a:lstStyle>
            <a:lvl1pPr algn="l">
              <a:defRPr sz="2000" spc="150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pic>
        <p:nvPicPr>
          <p:cNvPr id="8" name="Picture 7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  <p:sp>
        <p:nvSpPr>
          <p:cNvPr id="9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10" name="Text Placeholder 2"/>
          <p:cNvSpPr>
            <a:spLocks noGrp="1"/>
          </p:cNvSpPr>
          <p:nvPr>
            <p:ph type="body" idx="10"/>
          </p:nvPr>
        </p:nvSpPr>
        <p:spPr>
          <a:xfrm>
            <a:off x="380998" y="457200"/>
            <a:ext cx="6096001" cy="639762"/>
          </a:xfrm>
        </p:spPr>
        <p:txBody>
          <a:bodyPr anchor="ctr" anchorCtr="0">
            <a:normAutofit/>
          </a:bodyPr>
          <a:lstStyle>
            <a:lvl1pPr marL="0" indent="0" algn="l">
              <a:buNone/>
              <a:defRPr sz="2800" b="1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Pr>
        <a:blipFill rotWithShape="1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0999" y="460248"/>
            <a:ext cx="6172202" cy="5564632"/>
          </a:xfrm>
        </p:spPr>
        <p:txBody>
          <a:bodyPr anchor="ctr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162800" y="2265680"/>
            <a:ext cx="1676400" cy="2971800"/>
          </a:xfrm>
        </p:spPr>
        <p:txBody>
          <a:bodyPr tIns="0"/>
          <a:lstStyle>
            <a:lvl1pPr marL="0" indent="0">
              <a:buNone/>
              <a:defRPr sz="1400">
                <a:solidFill>
                  <a:schemeClr val="accent5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7162800" y="1107440"/>
            <a:ext cx="1676400" cy="1026160"/>
          </a:xfrm>
        </p:spPr>
        <p:txBody>
          <a:bodyPr anchor="b"/>
          <a:lstStyle>
            <a:lvl1pPr algn="l">
              <a:defRPr sz="2000" spc="150" baseline="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1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80999" y="6356350"/>
            <a:ext cx="33528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21560" y="6222265"/>
            <a:ext cx="2584532" cy="408405"/>
          </a:xfrm>
          <a:prstGeom prst="rect">
            <a:avLst/>
          </a:prstGeom>
        </p:spPr>
      </p:pic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image" Target="../media/image2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11" Type="http://schemas.openxmlformats.org/officeDocument/2006/relationships/slideLayout" Target="../slideLayouts/slideLayout27.xml"/><Relationship Id="rId5" Type="http://schemas.openxmlformats.org/officeDocument/2006/relationships/slideLayout" Target="../slideLayouts/slideLayout21.xml"/><Relationship Id="rId10" Type="http://schemas.openxmlformats.org/officeDocument/2006/relationships/slideLayout" Target="../slideLayouts/slideLayout26.xml"/><Relationship Id="rId4" Type="http://schemas.openxmlformats.org/officeDocument/2006/relationships/slideLayout" Target="../slideLayouts/slideLayout20.xml"/><Relationship Id="rId9" Type="http://schemas.openxmlformats.org/officeDocument/2006/relationships/slideLayout" Target="../slideLayouts/slideLayout2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1">
          <a:blip r:embed="rId18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381000" y="355847"/>
            <a:ext cx="8381260" cy="105439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0999" y="1719071"/>
            <a:ext cx="8407893" cy="440740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pic>
        <p:nvPicPr>
          <p:cNvPr id="13" name="Picture 12" descr="CDE LOGO TEST.png"/>
          <p:cNvPicPr>
            <a:picLocks noChangeAspect="1"/>
          </p:cNvPicPr>
          <p:nvPr/>
        </p:nvPicPr>
        <p:blipFill>
          <a:blip r:embed="rId19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04360" y="6222265"/>
            <a:ext cx="2584532" cy="408405"/>
          </a:xfrm>
          <a:prstGeom prst="rect">
            <a:avLst/>
          </a:prstGeom>
        </p:spPr>
      </p:pic>
      <p:sp>
        <p:nvSpPr>
          <p:cNvPr id="7" name="Footer Placeholder 6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l">
              <a:defRPr sz="1100" b="1">
                <a:solidFill>
                  <a:srgbClr val="45454C"/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2" r:id="rId1"/>
    <p:sldLayoutId id="2147483693" r:id="rId2"/>
    <p:sldLayoutId id="2147483694" r:id="rId3"/>
    <p:sldLayoutId id="2147483695" r:id="rId4"/>
    <p:sldLayoutId id="2147483696" r:id="rId5"/>
    <p:sldLayoutId id="2147483697" r:id="rId6"/>
    <p:sldLayoutId id="2147483698" r:id="rId7"/>
    <p:sldLayoutId id="2147483699" r:id="rId8"/>
    <p:sldLayoutId id="2147483700" r:id="rId9"/>
    <p:sldLayoutId id="2147483701" r:id="rId10"/>
    <p:sldLayoutId id="2147483702" r:id="rId11"/>
    <p:sldLayoutId id="2147483703" r:id="rId12"/>
    <p:sldLayoutId id="2147483704" r:id="rId13"/>
    <p:sldLayoutId id="2147483705" r:id="rId14"/>
    <p:sldLayoutId id="2147483706" r:id="rId15"/>
    <p:sldLayoutId id="2147483676" r:id="rId16"/>
  </p:sldLayoutIdLst>
  <p:txStyles>
    <p:titleStyle>
      <a:lvl1pPr algn="ctr" defTabSz="914400" rtl="0" eaLnBrk="1" latinLnBrk="0" hangingPunct="1">
        <a:spcBef>
          <a:spcPct val="0"/>
        </a:spcBef>
        <a:buNone/>
        <a:defRPr sz="3200" kern="1200" cap="none" spc="200" baseline="0">
          <a:ln>
            <a:noFill/>
          </a:ln>
          <a:solidFill>
            <a:schemeClr val="bg1"/>
          </a:solidFill>
          <a:effectLst/>
          <a:latin typeface="Palatino Linotype"/>
          <a:ea typeface="+mj-ea"/>
          <a:cs typeface="Palatino Linotype"/>
        </a:defRPr>
      </a:lvl1pPr>
    </p:titleStyle>
    <p:bodyStyle>
      <a:lvl1pPr marL="274320" indent="-228600" algn="l" defTabSz="914400" rtl="0" eaLnBrk="1" latinLnBrk="0" hangingPunct="1">
        <a:spcBef>
          <a:spcPct val="20000"/>
        </a:spcBef>
        <a:buClr>
          <a:schemeClr val="accent1"/>
        </a:buClr>
        <a:buSzPct val="110000"/>
        <a:buFont typeface="Wingdings" charset="2"/>
        <a:buChar char="§"/>
        <a:defRPr sz="2000" kern="1200" spc="150" baseline="0">
          <a:solidFill>
            <a:schemeClr val="tx2"/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buClr>
          <a:schemeClr val="accent2"/>
        </a:buClr>
        <a:buSzPct val="110000"/>
        <a:buFont typeface="Wingdings" charset="2"/>
        <a:buChar char="§"/>
        <a:defRPr sz="1800" kern="1200" spc="100" baseline="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buClr>
          <a:schemeClr val="accent3"/>
        </a:buClr>
        <a:buSzPct val="110000"/>
        <a:buFont typeface="Wingdings" charset="2"/>
        <a:buChar char="§"/>
        <a:defRPr sz="1600" kern="1200" spc="100" baseline="0">
          <a:solidFill>
            <a:schemeClr val="tx2"/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buClr>
          <a:schemeClr val="accent4"/>
        </a:buClr>
        <a:buSzPct val="110000"/>
        <a:buFont typeface="Wingdings" charset="2"/>
        <a:buChar char="§"/>
        <a:defRPr sz="1400" kern="1200">
          <a:solidFill>
            <a:schemeClr val="tx2"/>
          </a:solidFill>
          <a:latin typeface="+mn-lt"/>
          <a:ea typeface="+mn-ea"/>
          <a:cs typeface="+mn-cs"/>
        </a:defRPr>
      </a:lvl4pPr>
      <a:lvl5pPr marL="1280160" indent="-182880" algn="l" defTabSz="914400" rtl="0" eaLnBrk="1" latinLnBrk="0" hangingPunct="1">
        <a:spcBef>
          <a:spcPct val="20000"/>
        </a:spcBef>
        <a:buClr>
          <a:schemeClr val="accent6"/>
        </a:buClr>
        <a:buSzPct val="110000"/>
        <a:buFont typeface="Wingdings" charset="2"/>
        <a:buChar char="§"/>
        <a:defRPr sz="1300" kern="1200" spc="100" baseline="0">
          <a:solidFill>
            <a:schemeClr val="tx2"/>
          </a:solidFill>
          <a:latin typeface="+mn-lt"/>
          <a:ea typeface="+mn-ea"/>
          <a:cs typeface="+mn-cs"/>
        </a:defRPr>
      </a:lvl5pPr>
      <a:lvl6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6pPr>
      <a:lvl7pPr marL="1828800" indent="-182880" algn="l" defTabSz="914400" rtl="0" eaLnBrk="1" latinLnBrk="0" hangingPunct="1">
        <a:spcBef>
          <a:spcPct val="20000"/>
        </a:spcBef>
        <a:buClr>
          <a:schemeClr val="accent2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5"/>
        </a:buClr>
        <a:buFont typeface="Wingdings" pitchFamily="2" charset="2"/>
        <a:buChar char="§"/>
        <a:defRPr sz="12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275EAF-5F5B-482E-98A0-125DC0071386}" type="datetimeFigureOut">
              <a:rPr lang="en-US" smtClean="0"/>
              <a:pPr/>
              <a:t>5/14/2013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2F4E-5D54-B04B-91BD-7E78EE1FE9FD}" type="slidenum">
              <a:rPr lang="en-US" smtClean="0"/>
              <a:pPr/>
              <a:t>‹#›</a:t>
            </a:fld>
            <a:endParaRPr lang="en-US" dirty="0" smtClean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C3A3D3-32BE-4E35-869C-A0452A2F3A7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8" r:id="rId1"/>
    <p:sldLayoutId id="2147483709" r:id="rId2"/>
    <p:sldLayoutId id="2147483710" r:id="rId3"/>
    <p:sldLayoutId id="2147483711" r:id="rId4"/>
    <p:sldLayoutId id="2147483712" r:id="rId5"/>
    <p:sldLayoutId id="2147483713" r:id="rId6"/>
    <p:sldLayoutId id="2147483714" r:id="rId7"/>
    <p:sldLayoutId id="2147483715" r:id="rId8"/>
    <p:sldLayoutId id="2147483716" r:id="rId9"/>
    <p:sldLayoutId id="2147483717" r:id="rId10"/>
    <p:sldLayoutId id="2147483718" r:id="rId11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hyperlink" Target="http://www.cde.state.co.us/cdelib/powerlib/download/HighlyEffectiveProgramBenefits.pdf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jpeg"/><Relationship Id="rId4" Type="http://schemas.openxmlformats.org/officeDocument/2006/relationships/hyperlink" Target="http://www.cde.state.co.us/cdelib/HighlyEffective/index.htm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hyperlink" Target="http://www.youtube.com/watch?v=2MuGDMlbSs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hyperlink" Target="http://www.youtube.com/watch?v=Gi8KWFxxACw" TargetMode="Externa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hyperlink" Target="http://www.youtube.com/watch?v=M-Kaz6LXu30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s://docs.google.com/presentation/d/1x0fuMZR0LfK5puqX3BEyRxlW7GL8Byd3G-DJypozyAA/edit" TargetMode="External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highlyeffectiveschoollibraryprogram.wikispaces.com/" TargetMode="External"/><Relationship Id="rId2" Type="http://schemas.openxmlformats.org/officeDocument/2006/relationships/hyperlink" Target="mailto:brussell@coloradostatelibrary.org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de.state.co.us/cdelib/HighlyEffective/download/HighlyEffectiveSchoolLibraries.pdf" TargetMode="Externa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5" Type="http://schemas.openxmlformats.org/officeDocument/2006/relationships/hyperlink" Target="http://highlyeffectiveschoollibraryprogram.wikispaces.com/" TargetMode="External"/><Relationship Id="rId4" Type="http://schemas.openxmlformats.org/officeDocument/2006/relationships/hyperlink" Target="http://www.cde.state.co.us/cdelib/HighlyEffective/index.htm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hyperlink" Target="http://highlyeffectiveschoollibraryprogram.wikispaces.com/Joyce+Pierpont" TargetMode="Externa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3" name="Title 1"/>
          <p:cNvSpPr>
            <a:spLocks noGrp="1"/>
          </p:cNvSpPr>
          <p:nvPr>
            <p:ph type="title"/>
          </p:nvPr>
        </p:nvSpPr>
        <p:spPr>
          <a:xfrm>
            <a:off x="838200" y="914400"/>
            <a:ext cx="8001000" cy="2438400"/>
          </a:xfrm>
          <a:solidFill>
            <a:schemeClr val="accent1">
              <a:lumMod val="75000"/>
            </a:schemeClr>
          </a:solidFill>
        </p:spPr>
        <p:txBody>
          <a:bodyPr/>
          <a:lstStyle/>
          <a:p>
            <a:pPr eaLnBrk="1" hangingPunct="1"/>
            <a:r>
              <a:rPr lang="en-US" b="1" dirty="0" smtClean="0"/>
              <a:t>Highly Effective School Library Programs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457200" y="5029200"/>
            <a:ext cx="84582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dirty="0" smtClean="0"/>
              <a:t>Creating a Recipe for Success</a:t>
            </a:r>
            <a:endParaRPr lang="en-US" sz="3600" dirty="0"/>
          </a:p>
        </p:txBody>
      </p:sp>
      <p:sp>
        <p:nvSpPr>
          <p:cNvPr id="4" name="Rectangle 3"/>
          <p:cNvSpPr/>
          <p:nvPr/>
        </p:nvSpPr>
        <p:spPr>
          <a:xfrm>
            <a:off x="304800" y="6019800"/>
            <a:ext cx="1295400" cy="457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3" descr="chef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62400" y="3581400"/>
            <a:ext cx="1371600" cy="1371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hevron 3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6" name="Round Same Side Corner Rectangle 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7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Final product that shows measurable evidence of how you met your goals</a:t>
              </a:r>
              <a:endParaRPr lang="en-US" sz="2600" dirty="0"/>
            </a:p>
          </p:txBody>
        </p:sp>
      </p:grpSp>
      <p:sp>
        <p:nvSpPr>
          <p:cNvPr id="8" name="Chevron 7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9" name="Chevron 8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10" name="Chevron 9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1" name="Group 8"/>
          <p:cNvGrpSpPr>
            <a:grpSpLocks/>
          </p:cNvGrpSpPr>
          <p:nvPr/>
        </p:nvGrpSpPr>
        <p:grpSpPr bwMode="auto">
          <a:xfrm>
            <a:off x="2401675" y="5070044"/>
            <a:ext cx="6382666" cy="1178356"/>
            <a:chOff x="1562928" y="4089570"/>
            <a:chExt cx="6152320" cy="1451292"/>
          </a:xfrm>
        </p:grpSpPr>
        <p:sp>
          <p:nvSpPr>
            <p:cNvPr id="12" name="Round Same Side Corner Rectangle 11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We tell your principal what you are doing, ask for 8 hour </a:t>
              </a:r>
              <a:r>
                <a:rPr lang="en-US" sz="2600" smtClean="0">
                  <a:solidFill>
                    <a:schemeClr val="tx1"/>
                  </a:solidFill>
                </a:rPr>
                <a:t>time donation, </a:t>
              </a:r>
              <a:r>
                <a:rPr lang="en-US" sz="2600" dirty="0" smtClean="0">
                  <a:solidFill>
                    <a:schemeClr val="tx1"/>
                  </a:solidFill>
                </a:rPr>
                <a:t>and provide link to your action plan and final product.</a:t>
              </a:r>
              <a:endParaRPr lang="en-US" sz="2600" dirty="0"/>
            </a:p>
          </p:txBody>
        </p:sp>
      </p:grpSp>
      <p:grpSp>
        <p:nvGrpSpPr>
          <p:cNvPr id="14" name="Group 8"/>
          <p:cNvGrpSpPr>
            <a:grpSpLocks/>
          </p:cNvGrpSpPr>
          <p:nvPr/>
        </p:nvGrpSpPr>
        <p:grpSpPr bwMode="auto">
          <a:xfrm>
            <a:off x="2459740" y="423668"/>
            <a:ext cx="6324601" cy="1039452"/>
            <a:chOff x="1562929" y="4089568"/>
            <a:chExt cx="6152320" cy="1451291"/>
          </a:xfrm>
        </p:grpSpPr>
        <p:sp>
          <p:nvSpPr>
            <p:cNvPr id="15" name="Round Same Side Corner Rectangle 1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Personalized professional growth in 2-3 rubric areas with help of your peers</a:t>
              </a:r>
              <a:endParaRPr lang="en-US" sz="2600" dirty="0"/>
            </a:p>
          </p:txBody>
        </p:sp>
      </p:grpSp>
      <p:grpSp>
        <p:nvGrpSpPr>
          <p:cNvPr id="17" name="Group 8"/>
          <p:cNvGrpSpPr>
            <a:grpSpLocks/>
          </p:cNvGrpSpPr>
          <p:nvPr/>
        </p:nvGrpSpPr>
        <p:grpSpPr bwMode="auto">
          <a:xfrm>
            <a:off x="2444554" y="1933893"/>
            <a:ext cx="6470848" cy="2027728"/>
            <a:chOff x="1349220" y="2638277"/>
            <a:chExt cx="6294583" cy="2831129"/>
          </a:xfrm>
        </p:grpSpPr>
        <p:sp>
          <p:nvSpPr>
            <p:cNvPr id="18" name="Round Same Side Corner Rectangle 1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20" name="Rectangle 19"/>
          <p:cNvSpPr/>
          <p:nvPr/>
        </p:nvSpPr>
        <p:spPr>
          <a:xfrm>
            <a:off x="2590800" y="2135227"/>
            <a:ext cx="6324602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 smtClean="0"/>
              <a:t>Develop a school-UIP aligned Action Plan and upload to wiki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1617949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533400"/>
            <a:ext cx="91440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Action Plan Template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 cstate="print"/>
          <a:srcRect l="11407" t="17151" r="54370" b="7816"/>
          <a:stretch>
            <a:fillRect/>
          </a:stretch>
        </p:blipFill>
        <p:spPr bwMode="auto">
          <a:xfrm>
            <a:off x="1371599" y="1693333"/>
            <a:ext cx="5954487" cy="46312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745168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Recognition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7" name="Picture 2" descr="https://lh4.googleusercontent.com/-y6zOO_TT6f4/T7q-hk-P43I/AAAAAAAADOA/LRWoahyHxFE/s1024/IMG_040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209800"/>
            <a:ext cx="5711825" cy="3810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hevron 5"/>
          <p:cNvSpPr/>
          <p:nvPr/>
        </p:nvSpPr>
        <p:spPr bwMode="auto">
          <a:xfrm rot="5400000">
            <a:off x="735807" y="246859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1" name="Group 8"/>
          <p:cNvGrpSpPr>
            <a:grpSpLocks/>
          </p:cNvGrpSpPr>
          <p:nvPr/>
        </p:nvGrpSpPr>
        <p:grpSpPr bwMode="auto">
          <a:xfrm>
            <a:off x="2438400" y="3608748"/>
            <a:ext cx="6324601" cy="1039452"/>
            <a:chOff x="1562929" y="4089568"/>
            <a:chExt cx="6152320" cy="1451291"/>
          </a:xfrm>
        </p:grpSpPr>
        <p:sp>
          <p:nvSpPr>
            <p:cNvPr id="22" name="Round Same Side Corner Rectangle 21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3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Your school-aligned “Action Plan” </a:t>
              </a:r>
              <a:endParaRPr lang="en-US" sz="2600" dirty="0"/>
            </a:p>
          </p:txBody>
        </p:sp>
      </p:grpSp>
      <p:sp>
        <p:nvSpPr>
          <p:cNvPr id="24" name="Chevron 23"/>
          <p:cNvSpPr/>
          <p:nvPr/>
        </p:nvSpPr>
        <p:spPr bwMode="auto">
          <a:xfrm rot="5400000">
            <a:off x="732712" y="5062735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5" name="Chevron 24"/>
          <p:cNvSpPr/>
          <p:nvPr/>
        </p:nvSpPr>
        <p:spPr bwMode="auto">
          <a:xfrm rot="5400000">
            <a:off x="721393" y="3596050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6" name="Chevron 25"/>
          <p:cNvSpPr/>
          <p:nvPr/>
        </p:nvSpPr>
        <p:spPr bwMode="auto">
          <a:xfrm rot="5400000">
            <a:off x="721392" y="1822134"/>
            <a:ext cx="1452562" cy="1495425"/>
          </a:xfrm>
          <a:prstGeom prst="chevron">
            <a:avLst/>
          </a:prstGeom>
          <a:solidFill>
            <a:srgbClr val="C00000"/>
          </a:solidFill>
          <a:ln>
            <a:solidFill>
              <a:schemeClr val="tx2"/>
            </a:solidFill>
          </a:ln>
        </p:spPr>
        <p:style>
          <a:lnRef idx="2">
            <a:scrgbClr r="0" g="0" b="0"/>
          </a:lnRef>
          <a:fillRef idx="1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28" name="Group 8"/>
          <p:cNvGrpSpPr>
            <a:grpSpLocks/>
          </p:cNvGrpSpPr>
          <p:nvPr/>
        </p:nvGrpSpPr>
        <p:grpSpPr bwMode="auto">
          <a:xfrm>
            <a:off x="2401675" y="5070044"/>
            <a:ext cx="6324601" cy="1039452"/>
            <a:chOff x="1562928" y="4089570"/>
            <a:chExt cx="6152320" cy="1451292"/>
          </a:xfrm>
        </p:grpSpPr>
        <p:sp>
          <p:nvSpPr>
            <p:cNvPr id="29" name="Round Same Side Corner Rectangle 28"/>
            <p:cNvSpPr/>
            <p:nvPr/>
          </p:nvSpPr>
          <p:spPr>
            <a:xfrm rot="5400000">
              <a:off x="3913442" y="1739056"/>
              <a:ext cx="1451292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0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A link to your library website</a:t>
              </a:r>
              <a:endParaRPr lang="en-US" sz="2600" dirty="0"/>
            </a:p>
          </p:txBody>
        </p:sp>
      </p:grpSp>
      <p:grpSp>
        <p:nvGrpSpPr>
          <p:cNvPr id="34" name="Group 8"/>
          <p:cNvGrpSpPr>
            <a:grpSpLocks/>
          </p:cNvGrpSpPr>
          <p:nvPr/>
        </p:nvGrpSpPr>
        <p:grpSpPr bwMode="auto">
          <a:xfrm>
            <a:off x="2517353" y="474845"/>
            <a:ext cx="6324601" cy="1039452"/>
            <a:chOff x="1562929" y="4089568"/>
            <a:chExt cx="6152320" cy="1451291"/>
          </a:xfrm>
        </p:grpSpPr>
        <p:sp>
          <p:nvSpPr>
            <p:cNvPr id="35" name="Round Same Side Corner Rectangle 34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6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228600" lvl="1" indent="-228600" defTabSz="1155700">
                <a:lnSpc>
                  <a:spcPct val="90000"/>
                </a:lnSpc>
                <a:spcAft>
                  <a:spcPct val="15000"/>
                </a:spcAft>
                <a:buFontTx/>
                <a:buChar char="••"/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Multimedia Presentation (3 minutes) </a:t>
              </a:r>
              <a:endParaRPr lang="en-US" sz="2600" dirty="0"/>
            </a:p>
          </p:txBody>
        </p:sp>
      </p:grpSp>
      <p:grpSp>
        <p:nvGrpSpPr>
          <p:cNvPr id="37" name="Group 8"/>
          <p:cNvGrpSpPr>
            <a:grpSpLocks/>
          </p:cNvGrpSpPr>
          <p:nvPr/>
        </p:nvGrpSpPr>
        <p:grpSpPr bwMode="auto">
          <a:xfrm>
            <a:off x="2590800" y="2021766"/>
            <a:ext cx="6470848" cy="2027728"/>
            <a:chOff x="1349220" y="2638277"/>
            <a:chExt cx="6294583" cy="2831129"/>
          </a:xfrm>
        </p:grpSpPr>
        <p:sp>
          <p:nvSpPr>
            <p:cNvPr id="38" name="Round Same Side Corner Rectangle 37"/>
            <p:cNvSpPr/>
            <p:nvPr/>
          </p:nvSpPr>
          <p:spPr>
            <a:xfrm rot="5400000">
              <a:off x="3699734" y="287763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9" name="Round Same Side Corner Rectangle 14"/>
            <p:cNvSpPr/>
            <p:nvPr/>
          </p:nvSpPr>
          <p:spPr>
            <a:xfrm>
              <a:off x="1562929" y="4161021"/>
              <a:ext cx="6080874" cy="1308385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lIns="184912" tIns="16510" rIns="16510" bIns="16510" spcCol="1270" anchor="ctr"/>
            <a:lstStyle/>
            <a:p>
              <a:pPr marL="0" lvl="1" defTabSz="1155700">
                <a:lnSpc>
                  <a:spcPct val="90000"/>
                </a:lnSpc>
                <a:spcAft>
                  <a:spcPct val="15000"/>
                </a:spcAft>
                <a:defRPr/>
              </a:pPr>
              <a:r>
                <a:rPr lang="en-US" sz="2600" dirty="0" smtClean="0">
                  <a:solidFill>
                    <a:schemeClr val="tx1"/>
                  </a:solidFill>
                </a:rPr>
                <a:t> </a:t>
              </a:r>
              <a:endParaRPr lang="en-US" sz="2600" dirty="0"/>
            </a:p>
          </p:txBody>
        </p:sp>
      </p:grpSp>
      <p:sp>
        <p:nvSpPr>
          <p:cNvPr id="3" name="Rectangle 2"/>
          <p:cNvSpPr/>
          <p:nvPr/>
        </p:nvSpPr>
        <p:spPr>
          <a:xfrm>
            <a:off x="2590799" y="2135227"/>
            <a:ext cx="6477001" cy="81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28600" lvl="1" indent="-228600" defTabSz="1155700">
              <a:lnSpc>
                <a:spcPct val="90000"/>
              </a:lnSpc>
              <a:spcAft>
                <a:spcPct val="15000"/>
              </a:spcAft>
              <a:buFontTx/>
              <a:buChar char="••"/>
              <a:defRPr/>
            </a:pPr>
            <a:r>
              <a:rPr lang="en-US" sz="2600" dirty="0"/>
              <a:t>Two letters of recommendation (one has to be from principal or direct supervisor).</a:t>
            </a:r>
          </a:p>
        </p:txBody>
      </p:sp>
    </p:spTree>
    <p:extLst>
      <p:ext uri="{BB962C8B-B14F-4D97-AF65-F5344CB8AC3E}">
        <p14:creationId xmlns:p14="http://schemas.microsoft.com/office/powerpoint/2010/main" val="3814263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381000" y="355846"/>
            <a:ext cx="8382000" cy="1244353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Recognition – Rigorous Process with Higher Rewards</a:t>
            </a:r>
            <a: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  <a:t/>
            </a:r>
            <a:br>
              <a:rPr lang="en-US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2" descr="ProfilePhoto_RobertHammond_MED.jpg">
            <a:hlinkClick r:id="rId2"/>
          </p:cNvPr>
          <p:cNvPicPr>
            <a:picLocks noGrp="1" noChangeAspect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72200" y="2362200"/>
            <a:ext cx="1905000" cy="273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6" descr="http://www.cde.state.co.us/cdelib/HighlyEffective/images/2012HESLFlag.jpg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066800" y="2438400"/>
            <a:ext cx="4154488" cy="2667000"/>
          </a:xfrm>
          <a:prstGeom prst="rect">
            <a:avLst/>
          </a:prstGeom>
          <a:ln w="28575">
            <a:solidFill>
              <a:schemeClr val="bg2"/>
            </a:solidFill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sp>
        <p:nvSpPr>
          <p:cNvPr id="2" name="TextBox 1"/>
          <p:cNvSpPr txBox="1"/>
          <p:nvPr/>
        </p:nvSpPr>
        <p:spPr>
          <a:xfrm>
            <a:off x="801447" y="5624945"/>
            <a:ext cx="44576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Click flag to access HESL webpage/application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919067" y="5448195"/>
            <a:ext cx="32249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CDE Commissioner Hammond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Ensure Today’s Students Thrive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in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-century Workforce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2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176" t="17067" r="67328" b="43414"/>
          <a:stretch>
            <a:fillRect/>
          </a:stretch>
        </p:blipFill>
        <p:spPr>
          <a:xfrm>
            <a:off x="1554409" y="1946516"/>
            <a:ext cx="6060582" cy="3952394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“Traditional libraries were viewed as the grocery store…”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grocery stor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2514600"/>
            <a:ext cx="2682875" cy="22352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4" descr="library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1600" y="2438400"/>
            <a:ext cx="2895600" cy="2265363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....but, 21</a:t>
            </a:r>
            <a:r>
              <a:rPr lang="en-US" baseline="30000" dirty="0" smtClean="0">
                <a:solidFill>
                  <a:schemeClr val="tx1"/>
                </a:solidFill>
                <a:latin typeface="Palatino Linotype" pitchFamily="18" charset="0"/>
              </a:rPr>
              <a:t>st</a:t>
            </a: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 century libraries </a:t>
            </a:r>
            <a:b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</a:br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are viewed as the kitchen.” </a:t>
            </a:r>
            <a:r>
              <a:rPr lang="en-US" sz="1400" dirty="0" smtClean="0">
                <a:solidFill>
                  <a:schemeClr val="tx1"/>
                </a:solidFill>
                <a:latin typeface="Palatino Linotype" pitchFamily="18" charset="0"/>
              </a:rPr>
              <a:t>Joyce </a:t>
            </a:r>
            <a:r>
              <a:rPr lang="en-US" sz="1200" dirty="0" smtClean="0">
                <a:solidFill>
                  <a:schemeClr val="tx1"/>
                </a:solidFill>
                <a:latin typeface="Palatino Linotype" pitchFamily="18" charset="0"/>
              </a:rPr>
              <a:t>Valenza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11943090-teen-makerspace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676401" y="1828800"/>
            <a:ext cx="5715000" cy="428625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Shift in Practice is Essential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l="13123" t="14285" r="3069" b="7938"/>
          <a:stretch>
            <a:fillRect/>
          </a:stretch>
        </p:blipFill>
        <p:spPr>
          <a:xfrm>
            <a:off x="1616812" y="1719263"/>
            <a:ext cx="5935776" cy="4406900"/>
          </a:xfr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6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1539" t="33231" r="39230" b="18768"/>
          <a:stretch>
            <a:fillRect/>
          </a:stretch>
        </p:blipFill>
        <p:spPr>
          <a:xfrm>
            <a:off x="609600" y="2362200"/>
            <a:ext cx="3501237" cy="2133600"/>
          </a:xfrm>
          <a:ln w="38100" cap="sq">
            <a:solidFill>
              <a:srgbClr val="000000"/>
            </a:solidFill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7">
            <a:hlinkClick r:id="rId4"/>
          </p:cNvPr>
          <p:cNvPicPr>
            <a:picLocks noChangeAspect="1" noChangeArrowheads="1"/>
          </p:cNvPicPr>
          <p:nvPr/>
        </p:nvPicPr>
        <p:blipFill>
          <a:blip r:embed="rId5" cstate="print"/>
          <a:srcRect l="17500" t="35001" r="44376" b="25999"/>
          <a:stretch>
            <a:fillRect/>
          </a:stretch>
        </p:blipFill>
        <p:spPr bwMode="auto">
          <a:xfrm>
            <a:off x="5181600" y="2362200"/>
            <a:ext cx="3429000" cy="219183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1600200" y="5029200"/>
            <a:ext cx="19465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Risk-Taking</a:t>
            </a:r>
            <a:r>
              <a:rPr lang="en-US" dirty="0" smtClean="0"/>
              <a:t> Leader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5943600" y="5029200"/>
            <a:ext cx="23480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 smtClean="0"/>
              <a:t>Persistent</a:t>
            </a:r>
            <a:r>
              <a:rPr lang="en-US" dirty="0" smtClean="0"/>
              <a:t> Collaborator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dirty="0" smtClean="0">
                <a:solidFill>
                  <a:schemeClr val="tx1"/>
                </a:solidFill>
                <a:latin typeface="Palatino Linotype" pitchFamily="18" charset="0"/>
              </a:rPr>
              <a:t>Outcomes</a:t>
            </a:r>
            <a:endParaRPr lang="en-US" sz="44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8207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67400" y="3276600"/>
            <a:ext cx="1922032" cy="2891554"/>
          </a:xfrm>
          <a:prstGeom prst="rect">
            <a:avLst/>
          </a:prstGeom>
          <a:noFill/>
        </p:spPr>
      </p:pic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Elements of the revised and 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Key Ingredients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Content Placeholder 3" descr="iStock_20140772 - Group of students in library with tablets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1" y="2209800"/>
            <a:ext cx="3778576" cy="2514600"/>
          </a:xfrm>
          <a:prstGeom prst="rect">
            <a:avLst/>
          </a:prstGeom>
          <a:noFill/>
          <a:ln w="38100" cap="sq">
            <a:solidFill>
              <a:srgbClr val="000000"/>
            </a:solidFill>
            <a:miter lim="800000"/>
            <a:headEnd/>
            <a:tailEnd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5" name="Picture 2">
            <a:hlinkClick r:id="rId3"/>
          </p:cNvPr>
          <p:cNvPicPr>
            <a:picLocks noChangeAspect="1" noChangeArrowheads="1"/>
          </p:cNvPicPr>
          <p:nvPr/>
        </p:nvPicPr>
        <p:blipFill>
          <a:blip r:embed="rId4" cstate="print"/>
          <a:srcRect l="16663" t="21211" r="53239" b="15445"/>
          <a:stretch>
            <a:fillRect/>
          </a:stretch>
        </p:blipFill>
        <p:spPr bwMode="auto">
          <a:xfrm>
            <a:off x="5257800" y="2209800"/>
            <a:ext cx="3505200" cy="261612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6" name="Rectangle 5"/>
          <p:cNvSpPr/>
          <p:nvPr/>
        </p:nvSpPr>
        <p:spPr>
          <a:xfrm>
            <a:off x="609600" y="5181600"/>
            <a:ext cx="363612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Instructional/Digital Literacy Coach - </a:t>
            </a:r>
          </a:p>
          <a:p>
            <a:r>
              <a:rPr lang="en-US" dirty="0" smtClean="0"/>
              <a:t>Persistence and Patience needed!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6248400" y="5257800"/>
            <a:ext cx="229684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smtClean="0"/>
              <a:t>Innovative (Risk-Taker)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b="1" dirty="0" smtClean="0">
                <a:solidFill>
                  <a:schemeClr val="tx1"/>
                </a:solidFill>
              </a:rPr>
              <a:t>Elements of the Revised/Rebranded Program</a:t>
            </a:r>
          </a:p>
          <a:p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Key Ingredients for Success</a:t>
            </a:r>
          </a:p>
          <a:p>
            <a:pPr>
              <a:buNone/>
            </a:pPr>
            <a:endParaRPr lang="en-US" sz="2800" b="1" dirty="0" smtClean="0">
              <a:solidFill>
                <a:schemeClr val="tx1"/>
              </a:solidFill>
            </a:endParaRPr>
          </a:p>
          <a:p>
            <a:r>
              <a:rPr lang="en-US" sz="2800" b="1" dirty="0" smtClean="0">
                <a:solidFill>
                  <a:schemeClr val="tx1"/>
                </a:solidFill>
              </a:rPr>
              <a:t>Shifts in Practice for 21</a:t>
            </a:r>
            <a:r>
              <a:rPr lang="en-US" sz="2800" b="1" baseline="30000" dirty="0" smtClean="0">
                <a:solidFill>
                  <a:schemeClr val="tx1"/>
                </a:solidFill>
              </a:rPr>
              <a:t>st</a:t>
            </a:r>
            <a:r>
              <a:rPr lang="en-US" sz="2800" b="1" dirty="0" smtClean="0">
                <a:solidFill>
                  <a:schemeClr val="tx1"/>
                </a:solidFill>
              </a:rPr>
              <a:t> century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Evidence Outcomes of Today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15" descr="C:\Documents and Settings\colsman_m\Local Settings\Temporary Internet Files\Content.IE5\NP9ERQB3\MP900444261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4681" y="3657600"/>
            <a:ext cx="1493519" cy="224688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en-US" b="1" dirty="0" smtClean="0"/>
              <a:t>Becky Russell, MLIS </a:t>
            </a:r>
            <a:r>
              <a:rPr lang="en-US" dirty="0" smtClean="0"/>
              <a:t>|Certified School Librarian/21st C. Skills Specialist | Colorado Department of Education | 303.866.6772 | russell_b@cde.state.co.us OR </a:t>
            </a:r>
            <a:r>
              <a:rPr lang="en-US" dirty="0" smtClean="0">
                <a:hlinkClick r:id="rId2"/>
              </a:rPr>
              <a:t>brussell@coloradostatelibrary.org</a:t>
            </a:r>
            <a:r>
              <a:rPr lang="en-US" dirty="0" smtClean="0"/>
              <a:t> |www.coloradostatelibrary.org</a:t>
            </a:r>
          </a:p>
          <a:p>
            <a:pPr>
              <a:buNone/>
            </a:pPr>
            <a:r>
              <a:rPr lang="en-US" dirty="0" smtClean="0"/>
              <a:t> </a:t>
            </a:r>
          </a:p>
          <a:p>
            <a:pPr>
              <a:buFont typeface="Wingdings 2" pitchFamily="18" charset="2"/>
              <a:buNone/>
            </a:pPr>
            <a:endParaRPr lang="en-US" b="1" dirty="0" smtClean="0"/>
          </a:p>
          <a:p>
            <a:pPr>
              <a:buFont typeface="Wingdings 2" pitchFamily="18" charset="2"/>
              <a:buNone/>
            </a:pPr>
            <a:r>
              <a:rPr lang="en-US" b="1" dirty="0" smtClean="0"/>
              <a:t>Judy Barnett</a:t>
            </a:r>
            <a:r>
              <a:rPr lang="en-US" dirty="0" smtClean="0"/>
              <a:t>| Highly Effective School Library Coordinator | Colorado Department of Education | 719.964.5352 </a:t>
            </a:r>
            <a:r>
              <a:rPr lang="en-US" smtClean="0"/>
              <a:t>|   </a:t>
            </a:r>
            <a:r>
              <a:rPr lang="en-US" smtClean="0"/>
              <a:t>jbarnett@coloradostatelibrary.org </a:t>
            </a:r>
            <a:r>
              <a:rPr lang="en-US" dirty="0" smtClean="0"/>
              <a:t>|</a:t>
            </a:r>
          </a:p>
          <a:p>
            <a:pPr>
              <a:buFont typeface="Wingdings 2" pitchFamily="18" charset="2"/>
              <a:buNone/>
            </a:pPr>
            <a:r>
              <a:rPr lang="en-US" dirty="0">
                <a:hlinkClick r:id="rId3"/>
              </a:rPr>
              <a:t> </a:t>
            </a:r>
            <a:r>
              <a:rPr lang="en-US" dirty="0" smtClean="0">
                <a:hlinkClick r:id="rId3"/>
              </a:rPr>
              <a:t> http://highlyeffectiveschoollibraryprogram.wikispaces.com/</a:t>
            </a:r>
            <a:endParaRPr lang="en-US" dirty="0" smtClean="0"/>
          </a:p>
          <a:p>
            <a:pPr>
              <a:buFont typeface="Wingdings 2" pitchFamily="18" charset="2"/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CONTACT INFORMATION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title" idx="4294967295"/>
          </p:nvPr>
        </p:nvSpPr>
        <p:spPr>
          <a:xfrm>
            <a:off x="0" y="178118"/>
            <a:ext cx="9144000" cy="1081087"/>
          </a:xfrm>
        </p:spPr>
        <p:txBody>
          <a:bodyPr/>
          <a:lstStyle/>
          <a:p>
            <a:r>
              <a:rPr lang="en-US" sz="3600" dirty="0" smtClean="0">
                <a:solidFill>
                  <a:schemeClr val="tx1"/>
                </a:solidFill>
                <a:latin typeface="Palatino Linotype" pitchFamily="18" charset="0"/>
              </a:rPr>
              <a:t>Great School Library Ingredients?</a:t>
            </a:r>
            <a:endParaRPr lang="en-US" sz="36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3</a:t>
            </a:fld>
            <a:endParaRPr lang="en-US" dirty="0" smtClean="0"/>
          </a:p>
        </p:txBody>
      </p:sp>
      <p:pic>
        <p:nvPicPr>
          <p:cNvPr id="8" name="Picture 2" descr="C:\Documents and Settings\colsman_m\Local Settings\Temporary Internet Files\Content.IE5\Z0N8MTK5\MP900409644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0400" y="1752600"/>
            <a:ext cx="2558368" cy="383567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8544720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1143000"/>
          </a:xfrm>
        </p:spPr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Highly Effective School Libraries (HESL)</a:t>
            </a:r>
            <a:endParaRPr lang="en-US" sz="2800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914400" y="2286000"/>
            <a:ext cx="7848600" cy="38164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800" b="1" dirty="0" smtClean="0"/>
              <a:t>3 Different Parts</a:t>
            </a:r>
          </a:p>
          <a:p>
            <a:pPr>
              <a:buNone/>
            </a:pPr>
            <a:endParaRPr lang="en-US" sz="2800" b="1" dirty="0" smtClean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Use just to evaluate your program and raise awareness</a:t>
            </a:r>
          </a:p>
          <a:p>
            <a:pPr>
              <a:buNone/>
            </a:pPr>
            <a:endParaRPr lang="en-US" sz="28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Professional Development Piece</a:t>
            </a:r>
            <a:endParaRPr lang="en-US" sz="2800" b="1" dirty="0"/>
          </a:p>
          <a:p>
            <a:endParaRPr lang="en-US" sz="2800" b="1" dirty="0"/>
          </a:p>
          <a:p>
            <a:pPr marL="457200" indent="-457200">
              <a:buFont typeface="Arial" pitchFamily="34" charset="0"/>
              <a:buChar char="•"/>
            </a:pPr>
            <a:r>
              <a:rPr lang="en-US" sz="2800" b="1" dirty="0" smtClean="0"/>
              <a:t>Award Piece</a:t>
            </a:r>
            <a:endParaRPr lang="en-US" sz="2800" b="1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241691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Evaluation of Program in collaboration with Principal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4" name="Picture 5" descr="C:\Documents and Settings\Russell_b\Local Settings\Temporary Internet Files\Content.IE5\VOED175C\MP900439502[1]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2082655"/>
            <a:ext cx="5486400" cy="3652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418670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380999" y="6265545"/>
            <a:ext cx="2895600" cy="365125"/>
          </a:xfrm>
        </p:spPr>
        <p:txBody>
          <a:bodyPr/>
          <a:lstStyle/>
          <a:p>
            <a:fld id="{757A2F4E-5D54-B04B-91BD-7E78EE1FE9FD}" type="slidenum">
              <a:rPr lang="en-US" smtClean="0"/>
              <a:pPr/>
              <a:t>6</a:t>
            </a:fld>
            <a:endParaRPr lang="en-US" dirty="0" smtClean="0"/>
          </a:p>
        </p:txBody>
      </p:sp>
      <p:grpSp>
        <p:nvGrpSpPr>
          <p:cNvPr id="14" name="Group 13"/>
          <p:cNvGrpSpPr/>
          <p:nvPr/>
        </p:nvGrpSpPr>
        <p:grpSpPr>
          <a:xfrm>
            <a:off x="714375" y="267837"/>
            <a:ext cx="1562930" cy="2232756"/>
            <a:chOff x="0" y="0"/>
            <a:chExt cx="1562930" cy="2232756"/>
          </a:xfrm>
        </p:grpSpPr>
        <p:sp>
          <p:nvSpPr>
            <p:cNvPr id="36" name="Chevron 35"/>
            <p:cNvSpPr/>
            <p:nvPr/>
          </p:nvSpPr>
          <p:spPr>
            <a:xfrm rot="5400000">
              <a:off x="-334913" y="334913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2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Chevron 4"/>
            <p:cNvSpPr/>
            <p:nvPr/>
          </p:nvSpPr>
          <p:spPr>
            <a:xfrm>
              <a:off x="1" y="781465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2277304" y="270112"/>
            <a:ext cx="6152320" cy="1451291"/>
            <a:chOff x="1562929" y="2275"/>
            <a:chExt cx="6152320" cy="1451291"/>
          </a:xfrm>
        </p:grpSpPr>
        <p:sp>
          <p:nvSpPr>
            <p:cNvPr id="34" name="Round Same Side Corner Rectangle 33"/>
            <p:cNvSpPr/>
            <p:nvPr/>
          </p:nvSpPr>
          <p:spPr>
            <a:xfrm rot="5400000">
              <a:off x="3913443" y="-2348239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5" name="Round Same Side Corner Rectangle 6"/>
            <p:cNvSpPr/>
            <p:nvPr/>
          </p:nvSpPr>
          <p:spPr>
            <a:xfrm>
              <a:off x="1562929" y="73121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Use the </a:t>
              </a:r>
              <a:r>
                <a:rPr lang="en-US" sz="2800" b="0" i="1" kern="1200" dirty="0" smtClean="0">
                  <a:solidFill>
                    <a:srgbClr val="CC0000"/>
                  </a:solidFill>
                  <a:hlinkClick r:id="rId3"/>
                </a:rPr>
                <a:t>Evaluation Rubric</a:t>
              </a:r>
              <a:r>
                <a:rPr lang="en-US" sz="2800" kern="1200" dirty="0" smtClean="0">
                  <a:solidFill>
                    <a:srgbClr val="CC0000"/>
                  </a:solidFill>
                  <a:hlinkClick r:id="rId3"/>
                </a:rPr>
                <a:t> </a:t>
              </a:r>
              <a:r>
                <a:rPr lang="en-US" sz="2800" kern="1200" dirty="0" smtClean="0"/>
                <a:t>to assess your program.  </a:t>
              </a:r>
              <a:endParaRPr lang="en-US" sz="2800" kern="1200" dirty="0"/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714375" y="2313759"/>
            <a:ext cx="1562930" cy="2232756"/>
            <a:chOff x="0" y="2045922"/>
            <a:chExt cx="1562930" cy="2232756"/>
          </a:xfrm>
        </p:grpSpPr>
        <p:sp>
          <p:nvSpPr>
            <p:cNvPr id="32" name="Chevron 31"/>
            <p:cNvSpPr/>
            <p:nvPr/>
          </p:nvSpPr>
          <p:spPr>
            <a:xfrm rot="5400000">
              <a:off x="-334913" y="2380835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3" name="Chevron 8"/>
            <p:cNvSpPr/>
            <p:nvPr/>
          </p:nvSpPr>
          <p:spPr>
            <a:xfrm>
              <a:off x="1" y="2827387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277304" y="2313759"/>
            <a:ext cx="6152320" cy="1451291"/>
            <a:chOff x="1562929" y="2045922"/>
            <a:chExt cx="6152320" cy="1451291"/>
          </a:xfrm>
        </p:grpSpPr>
        <p:sp>
          <p:nvSpPr>
            <p:cNvPr id="30" name="Round Same Side Corner Rectangle 29"/>
            <p:cNvSpPr/>
            <p:nvPr/>
          </p:nvSpPr>
          <p:spPr>
            <a:xfrm rot="5400000">
              <a:off x="3913443" y="-304592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31" name="Round Same Side Corner Rectangle 10"/>
            <p:cNvSpPr/>
            <p:nvPr/>
          </p:nvSpPr>
          <p:spPr>
            <a:xfrm>
              <a:off x="1562929" y="2116768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/>
                <a:t>Select two or three areas for improvement and formulate these into </a:t>
              </a:r>
              <a:r>
                <a:rPr lang="en-US" sz="2800" b="0" i="0" kern="1200" dirty="0" smtClean="0">
                  <a:solidFill>
                    <a:schemeClr val="tx1"/>
                  </a:solidFill>
                </a:rPr>
                <a:t>goals</a:t>
              </a:r>
              <a:r>
                <a:rPr lang="en-US" sz="2800" kern="1200" dirty="0" smtClean="0"/>
                <a:t> aligned with your school’s SIP.</a:t>
              </a:r>
              <a:endParaRPr lang="en-US" sz="2800" kern="1200" dirty="0"/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714375" y="4357406"/>
            <a:ext cx="1562930" cy="2232756"/>
            <a:chOff x="0" y="4089569"/>
            <a:chExt cx="1562930" cy="2232756"/>
          </a:xfrm>
        </p:grpSpPr>
        <p:sp>
          <p:nvSpPr>
            <p:cNvPr id="28" name="Chevron 27"/>
            <p:cNvSpPr/>
            <p:nvPr/>
          </p:nvSpPr>
          <p:spPr>
            <a:xfrm rot="5400000">
              <a:off x="-334913" y="4424482"/>
              <a:ext cx="2232756" cy="1562929"/>
            </a:xfrm>
            <a:prstGeom prst="chevron">
              <a:avLst/>
            </a:prstGeom>
            <a:solidFill>
              <a:srgbClr val="C00000"/>
            </a:solidFill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9" name="Chevron 12"/>
            <p:cNvSpPr/>
            <p:nvPr/>
          </p:nvSpPr>
          <p:spPr>
            <a:xfrm>
              <a:off x="1" y="4871034"/>
              <a:ext cx="1562929" cy="669827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29210" tIns="29210" rIns="29210" bIns="29210" numCol="1" spcCol="1270" anchor="ctr" anchorCtr="0">
              <a:noAutofit/>
            </a:bodyPr>
            <a:lstStyle/>
            <a:p>
              <a:pPr lvl="0" algn="ctr" defTabSz="20447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4600" kern="1200" dirty="0"/>
            </a:p>
          </p:txBody>
        </p:sp>
      </p:grpSp>
      <p:grpSp>
        <p:nvGrpSpPr>
          <p:cNvPr id="25" name="Group 24"/>
          <p:cNvGrpSpPr/>
          <p:nvPr/>
        </p:nvGrpSpPr>
        <p:grpSpPr>
          <a:xfrm>
            <a:off x="2277304" y="4357405"/>
            <a:ext cx="6152320" cy="1451291"/>
            <a:chOff x="1562929" y="4089568"/>
            <a:chExt cx="6152320" cy="1451291"/>
          </a:xfrm>
        </p:grpSpPr>
        <p:sp>
          <p:nvSpPr>
            <p:cNvPr id="26" name="Round Same Side Corner Rectangle 25"/>
            <p:cNvSpPr/>
            <p:nvPr/>
          </p:nvSpPr>
          <p:spPr>
            <a:xfrm rot="5400000">
              <a:off x="3913443" y="1739054"/>
              <a:ext cx="1451291" cy="6152320"/>
            </a:xfrm>
            <a:prstGeom prst="round2SameRect">
              <a:avLst/>
            </a:prstGeom>
            <a:ln>
              <a:solidFill>
                <a:schemeClr val="tx1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27" name="Round Same Side Corner Rectangle 14"/>
            <p:cNvSpPr/>
            <p:nvPr/>
          </p:nvSpPr>
          <p:spPr>
            <a:xfrm>
              <a:off x="1562929" y="4160414"/>
              <a:ext cx="6081474" cy="130959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199136" tIns="17780" rIns="17780" bIns="17780" numCol="1" spcCol="1270" anchor="ctr" anchorCtr="0">
              <a:noAutofit/>
            </a:bodyPr>
            <a:lstStyle/>
            <a:p>
              <a:pPr marL="285750" lvl="1" indent="-285750" algn="l" defTabSz="12446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  <a:buChar char="••"/>
              </a:pPr>
              <a:r>
                <a:rPr lang="en-US" sz="2800" kern="1200" dirty="0" smtClean="0">
                  <a:solidFill>
                    <a:schemeClr val="tx1"/>
                  </a:solidFill>
                </a:rPr>
                <a:t>Use these goals to fill out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4"/>
                </a:rPr>
                <a:t>Action Plan</a:t>
              </a:r>
              <a:r>
                <a:rPr lang="en-US" sz="2800" kern="1200" dirty="0" smtClean="0">
                  <a:solidFill>
                    <a:srgbClr val="C00000"/>
                  </a:solidFill>
                </a:rPr>
                <a:t> </a:t>
              </a:r>
              <a:r>
                <a:rPr lang="en-US" sz="2800" kern="1200" dirty="0" smtClean="0">
                  <a:solidFill>
                    <a:schemeClr val="tx1"/>
                  </a:solidFill>
                </a:rPr>
                <a:t>and upload on the </a:t>
              </a:r>
              <a:r>
                <a:rPr lang="en-US" sz="2800" kern="1200" dirty="0" smtClean="0">
                  <a:solidFill>
                    <a:srgbClr val="C00000"/>
                  </a:solidFill>
                  <a:hlinkClick r:id="rId5"/>
                </a:rPr>
                <a:t>HESLP wiki</a:t>
              </a:r>
              <a:endParaRPr lang="en-US" sz="2800" kern="1200" dirty="0"/>
            </a:p>
          </p:txBody>
        </p:sp>
      </p:grpSp>
    </p:spTree>
    <p:extLst>
      <p:ext uri="{BB962C8B-B14F-4D97-AF65-F5344CB8AC3E}">
        <p14:creationId xmlns:p14="http://schemas.microsoft.com/office/powerpoint/2010/main" val="198312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We do not ask your overall rating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  <p:pic>
        <p:nvPicPr>
          <p:cNvPr id="4" name="Picture 8" descr="C:\Documents and Settings\Russell_b\Local Settings\Temporary Internet Files\Content.IE5\AQJZ21FY\MP900414035[1]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57600" y="2895600"/>
            <a:ext cx="2252749" cy="28387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val Callout 4"/>
          <p:cNvSpPr/>
          <p:nvPr/>
        </p:nvSpPr>
        <p:spPr>
          <a:xfrm flipH="1">
            <a:off x="1524000" y="1981200"/>
            <a:ext cx="3429000" cy="1066800"/>
          </a:xfrm>
          <a:prstGeom prst="wedgeEllipseCallout">
            <a:avLst/>
          </a:prstGeom>
          <a:noFill/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defRPr/>
            </a:pP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828800" y="2286001"/>
            <a:ext cx="31242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400" b="1" dirty="0" smtClean="0"/>
              <a:t>I got 15 </a:t>
            </a:r>
            <a:r>
              <a:rPr lang="en-US" sz="2400" b="1" dirty="0" err="1" smtClean="0"/>
              <a:t>ineffectives</a:t>
            </a:r>
            <a:r>
              <a:rPr lang="en-US" sz="2400" b="1" dirty="0" smtClean="0"/>
              <a:t>!!</a:t>
            </a:r>
            <a:endParaRPr lang="en-US" sz="2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45720" indent="0">
              <a:buNone/>
            </a:pPr>
            <a:r>
              <a:rPr lang="en-US" dirty="0" smtClean="0">
                <a:solidFill>
                  <a:schemeClr val="tx1"/>
                </a:solidFill>
              </a:rPr>
              <a:t>“School Library Professional Growth Community Cohort”</a:t>
            </a:r>
          </a:p>
          <a:p>
            <a:pPr marL="45720" indent="0">
              <a:buNone/>
            </a:pPr>
            <a:endParaRPr lang="en-US" dirty="0" smtClean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Welcomes anyone at any level</a:t>
            </a:r>
          </a:p>
          <a:p>
            <a:endParaRPr lang="en-US" dirty="0"/>
          </a:p>
          <a:p>
            <a:r>
              <a:rPr lang="en-US" dirty="0" smtClean="0">
                <a:solidFill>
                  <a:schemeClr val="tx1"/>
                </a:solidFill>
              </a:rPr>
              <a:t>Provides access </a:t>
            </a:r>
            <a:r>
              <a:rPr lang="en-US" dirty="0">
                <a:solidFill>
                  <a:schemeClr val="tx1"/>
                </a:solidFill>
              </a:rPr>
              <a:t>to </a:t>
            </a:r>
            <a:r>
              <a:rPr lang="en-US" dirty="0" smtClean="0">
                <a:solidFill>
                  <a:schemeClr val="tx1"/>
                </a:solidFill>
                <a:hlinkClick r:id="rId2"/>
              </a:rPr>
              <a:t>HESL </a:t>
            </a:r>
            <a:r>
              <a:rPr lang="en-US" dirty="0">
                <a:solidFill>
                  <a:schemeClr val="tx1"/>
                </a:solidFill>
                <a:hlinkClick r:id="rId2"/>
              </a:rPr>
              <a:t>wiki </a:t>
            </a:r>
            <a:r>
              <a:rPr lang="en-US" dirty="0">
                <a:solidFill>
                  <a:schemeClr val="tx1"/>
                </a:solidFill>
              </a:rPr>
              <a:t>to view others’ action plans, see web presence ideas, view applications of those who earned </a:t>
            </a:r>
            <a:r>
              <a:rPr lang="en-US" dirty="0" smtClean="0">
                <a:solidFill>
                  <a:schemeClr val="tx1"/>
                </a:solidFill>
              </a:rPr>
              <a:t>recognition</a:t>
            </a:r>
          </a:p>
          <a:p>
            <a:endParaRPr lang="en-US" dirty="0">
              <a:solidFill>
                <a:schemeClr val="tx1"/>
              </a:solidFill>
            </a:endParaRPr>
          </a:p>
          <a:p>
            <a:r>
              <a:rPr lang="en-US" dirty="0" smtClean="0">
                <a:solidFill>
                  <a:schemeClr val="tx1"/>
                </a:solidFill>
              </a:rPr>
              <a:t>It’s focus is personalized professional growth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  <a:p>
            <a:pPr marL="45720" indent="0">
              <a:buNone/>
            </a:pPr>
            <a:endParaRPr lang="en-US" dirty="0" smtClean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</a:rPr>
              <a:t>Professional Development</a:t>
            </a:r>
            <a:endParaRPr lang="en-US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1621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57200" y="1719070"/>
            <a:ext cx="8331692" cy="4910329"/>
          </a:xfrm>
        </p:spPr>
        <p:txBody>
          <a:bodyPr/>
          <a:lstStyle/>
          <a:p>
            <a:r>
              <a:rPr lang="en-US" sz="2400" dirty="0" smtClean="0">
                <a:solidFill>
                  <a:schemeClr val="tx1"/>
                </a:solidFill>
              </a:rPr>
              <a:t>More inclusive than Power Library Model</a:t>
            </a:r>
          </a:p>
          <a:p>
            <a:endParaRPr lang="en-US" sz="2400" dirty="0" smtClean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en-US" sz="2400" dirty="0">
              <a:solidFill>
                <a:schemeClr val="tx1"/>
              </a:solidFill>
            </a:endParaRPr>
          </a:p>
          <a:p>
            <a:r>
              <a:rPr lang="en-US" sz="2400" dirty="0" smtClean="0">
                <a:solidFill>
                  <a:schemeClr val="tx1"/>
                </a:solidFill>
              </a:rPr>
              <a:t>Cohort groups rather than “mentors” that we used to have in the Power Library Program.</a:t>
            </a:r>
          </a:p>
          <a:p>
            <a:endParaRPr lang="en-US" sz="2400" dirty="0" smtClean="0"/>
          </a:p>
          <a:p>
            <a:r>
              <a:rPr lang="en-US" sz="2400" dirty="0">
                <a:solidFill>
                  <a:schemeClr val="tx1"/>
                </a:solidFill>
              </a:rPr>
              <a:t>Just let us know, and you’re in!!  </a:t>
            </a:r>
          </a:p>
          <a:p>
            <a:endParaRPr lang="en-US" sz="2400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chemeClr val="tx1"/>
                </a:solidFill>
                <a:latin typeface="Palatino Linotype" pitchFamily="18" charset="0"/>
              </a:rPr>
              <a:t>School Library Professional Growth </a:t>
            </a:r>
            <a:r>
              <a:rPr lang="en-US" smtClean="0">
                <a:solidFill>
                  <a:schemeClr val="tx1"/>
                </a:solidFill>
                <a:latin typeface="Palatino Linotype" pitchFamily="18" charset="0"/>
              </a:rPr>
              <a:t>Community Cohort</a:t>
            </a:r>
            <a:endParaRPr lang="en-US" dirty="0">
              <a:solidFill>
                <a:schemeClr val="tx1"/>
              </a:solidFill>
              <a:latin typeface="Palatino Linotype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CDE THEME">
  <a:themeElements>
    <a:clrScheme name="CDE Color Scheme FINAL">
      <a:dk1>
        <a:srgbClr val="000000"/>
      </a:dk1>
      <a:lt1>
        <a:sysClr val="window" lastClr="FFFFFF"/>
      </a:lt1>
      <a:dk2>
        <a:srgbClr val="785F55"/>
      </a:dk2>
      <a:lt2>
        <a:srgbClr val="EFE7D5"/>
      </a:lt2>
      <a:accent1>
        <a:srgbClr val="95B6D2"/>
      </a:accent1>
      <a:accent2>
        <a:srgbClr val="FAAB67"/>
      </a:accent2>
      <a:accent3>
        <a:srgbClr val="ABC178"/>
      </a:accent3>
      <a:accent4>
        <a:srgbClr val="71769D"/>
      </a:accent4>
      <a:accent5>
        <a:srgbClr val="7BA79D"/>
      </a:accent5>
      <a:accent6>
        <a:srgbClr val="8C8C96"/>
      </a:accent6>
      <a:hlink>
        <a:srgbClr val="DD8047"/>
      </a:hlink>
      <a:folHlink>
        <a:srgbClr val="18375D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Grid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1750" dist="25400" dir="5400000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3000"/>
            <a:satMod val="15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3000"/>
                <a:satMod val="11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Liberty Common presentation 10-25-12</Template>
  <TotalTime>17217</TotalTime>
  <Words>419</Words>
  <Application>Microsoft Office PowerPoint</Application>
  <PresentationFormat>On-screen Show (4:3)</PresentationFormat>
  <Paragraphs>91</Paragraphs>
  <Slides>22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CDE THEME</vt:lpstr>
      <vt:lpstr>Office Theme</vt:lpstr>
      <vt:lpstr>Highly Effective School Library Programs</vt:lpstr>
      <vt:lpstr>Outcomes</vt:lpstr>
      <vt:lpstr>Great School Library Ingredients?</vt:lpstr>
      <vt:lpstr>Highly Effective School Libraries (HESL)</vt:lpstr>
      <vt:lpstr>Evaluation of Program in collaboration with Principal</vt:lpstr>
      <vt:lpstr>PowerPoint Presentation</vt:lpstr>
      <vt:lpstr>We do not ask your overall rating</vt:lpstr>
      <vt:lpstr>Professional Development</vt:lpstr>
      <vt:lpstr>School Library Professional Growth Community Cohort</vt:lpstr>
      <vt:lpstr>PowerPoint Presentation</vt:lpstr>
      <vt:lpstr>Action Plan Template</vt:lpstr>
      <vt:lpstr>Recognition</vt:lpstr>
      <vt:lpstr>PowerPoint Presentation</vt:lpstr>
      <vt:lpstr>Recognition – Rigorous Process with Higher Rewards </vt:lpstr>
      <vt:lpstr>Ensure Today’s Students Thrive  in 21st-century Workforce</vt:lpstr>
      <vt:lpstr>“Traditional libraries were viewed as the grocery store…” </vt:lpstr>
      <vt:lpstr>....but, 21st century libraries  are viewed as the kitchen.” Joyce Valenza</vt:lpstr>
      <vt:lpstr>Shift in Practice is Essential</vt:lpstr>
      <vt:lpstr>Key Ingredients</vt:lpstr>
      <vt:lpstr>Key Ingredients</vt:lpstr>
      <vt:lpstr>Evidence Outcomes of Today</vt:lpstr>
      <vt:lpstr>CONTACT INFORMATION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Karol Gates</dc:creator>
  <cp:lastModifiedBy>Becky Russell</cp:lastModifiedBy>
  <cp:revision>345</cp:revision>
  <cp:lastPrinted>2012-04-23T22:21:30Z</cp:lastPrinted>
  <dcterms:created xsi:type="dcterms:W3CDTF">2012-04-24T17:19:20Z</dcterms:created>
  <dcterms:modified xsi:type="dcterms:W3CDTF">2013-05-14T21:29:39Z</dcterms:modified>
</cp:coreProperties>
</file>